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57" r:id="rId6"/>
    <p:sldId id="263" r:id="rId7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0" autoAdjust="0"/>
  </p:normalViewPr>
  <p:slideViewPr>
    <p:cSldViewPr snapToGrid="0">
      <p:cViewPr>
        <p:scale>
          <a:sx n="75" d="100"/>
          <a:sy n="75" d="100"/>
        </p:scale>
        <p:origin x="3096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vuz, Nisa" userId="4aec5297-4573-4d63-b512-b807355e342b" providerId="ADAL" clId="{8B72AF4C-F300-460F-B564-54D26853278A}"/>
    <pc:docChg chg="modSld">
      <pc:chgData name="Yavuz, Nisa" userId="4aec5297-4573-4d63-b512-b807355e342b" providerId="ADAL" clId="{8B72AF4C-F300-460F-B564-54D26853278A}" dt="2023-03-09T17:07:22.064" v="0" actId="6549"/>
      <pc:docMkLst>
        <pc:docMk/>
      </pc:docMkLst>
      <pc:sldChg chg="modSp mod">
        <pc:chgData name="Yavuz, Nisa" userId="4aec5297-4573-4d63-b512-b807355e342b" providerId="ADAL" clId="{8B72AF4C-F300-460F-B564-54D26853278A}" dt="2023-03-09T17:07:22.064" v="0" actId="6549"/>
        <pc:sldMkLst>
          <pc:docMk/>
          <pc:sldMk cId="1291568455" sldId="262"/>
        </pc:sldMkLst>
        <pc:spChg chg="mod">
          <ac:chgData name="Yavuz, Nisa" userId="4aec5297-4573-4d63-b512-b807355e342b" providerId="ADAL" clId="{8B72AF4C-F300-460F-B564-54D26853278A}" dt="2023-03-09T17:07:22.064" v="0" actId="6549"/>
          <ac:spMkLst>
            <pc:docMk/>
            <pc:sldMk cId="1291568455" sldId="262"/>
            <ac:spMk id="2" creationId="{C2879EE6-1E7A-6FC3-FE01-194655DA73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B091-F7E7-474A-8099-C705F4BB5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4D858-5F9B-4937-999D-DE37AB15B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04AFF-CB6E-4613-BB14-9F3BAD34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6BE85-24C6-40A5-BFB6-D5AA3B0F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6B21D-3783-47F9-95A0-9A032EC4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3CE37-C7B1-436C-B259-71A69573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E69ED-9FAC-4056-A4BE-E3881EE78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DF2AA-8DCE-407E-ABF7-F008903B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BBD00-BFAC-4FDA-B2C4-86A3C396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FA951-457C-420E-8CF3-498E86608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C9661C-0C50-4340-8261-F9D15713D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1D7B9-4D60-4B89-9025-5B7F475FC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9F557-312C-497A-97F2-21F7799E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58F04-592F-4A36-9E26-22971BD3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82FD-6169-43AF-BFE2-7A03EAC78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7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B6EB4-7B5D-43CB-A182-3E712D5FC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2040-CF77-4007-AD0D-80519BB7F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993BA-3936-41F7-94F0-6F9153DB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F718D-F010-474A-88BB-B60267A18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B2D5-C04F-4DA1-92A1-B0AC843C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9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9ED0-5DDD-43D3-AB10-8E038DBCF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FE3E3-DBEB-4B0F-85BA-44900D18A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1673B-C89D-4125-A375-F921195D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B1DF8-A6A0-4175-928A-E40A1C22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F8330-E1B6-4FD3-8175-0F6DD8DD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8E5D-B39C-4654-B77D-521274B5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5F380-6BB5-45DB-B2D6-5499E6DE7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08BF5-82DB-4E68-AF11-31266981C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0381C-5F76-4B4F-869D-B2771D26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EFFE3-9A5E-4D1C-A9CB-807F2DE0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B7CC3-CA1C-4C7F-90A2-075C02D0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2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1582B-1F60-45B1-A9AF-6AC59ECDE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6B531-BA87-4ABD-8B6A-83CD5526D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9F86A-5F01-4E5C-89FE-64FD91BBC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763B53-B45F-4F6C-A8AA-891E00972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569958-FC9A-48C0-BDD3-7D2DD6FA36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A52A2-C0B8-486F-B5FD-F70D0A68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435493-6B70-47D7-88BF-427270605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D7BB9D-812A-4243-8FA0-E4BA53E6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3359-2635-41D8-957A-13E1464C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8585EF-E836-4E05-BB35-45C614086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1EAF6-162B-4F0A-B9D6-521CB933A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57375-46B7-4D95-82C0-C7EC0422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6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A9039-DB6F-4CC0-8547-C1B52B89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273447-963D-4633-8FAA-6FF90721F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5CD7-C76F-4D9B-8464-62E73F2F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5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C4C33-76A4-4DD5-A119-2B0D0E55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F395F-E418-4898-8606-10AA8861D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582F5-6212-4190-AD3A-4DA1025FE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2E176-5A4B-4BEC-8381-4A215EAB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AEDD6-78C8-47A2-94D4-3B4BDEC8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794FE-B348-4503-8681-9EBA5925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8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77FD8-6803-4B7C-AFBF-50F446DCC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99507-7B11-49FF-834A-55B7963FA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EC1F2-FF47-4BE9-8CAE-674D5917A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09103-6563-4C19-AAE6-8C848485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B6EA9-6882-4FA8-B995-189062A1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52D84-250F-4026-BDE1-49881450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1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8361AC-BE52-4682-ABA5-3D193287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C85A4-A708-4A1E-9B3F-1913DF9F7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0B4C-BF00-4010-BB5A-E4B3F08CA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E0B3-AB9A-43FE-B852-6178CB5318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811EB-5A12-4AEB-B6D8-BCF0361D6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ADEDF-2104-4894-B6C1-9454FA745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3B277-A5F3-4062-ABC8-10C3447BA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1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393F2A7-DEDE-47F3-AF66-9992C3218260}"/>
              </a:ext>
            </a:extLst>
          </p:cNvPr>
          <p:cNvSpPr/>
          <p:nvPr/>
        </p:nvSpPr>
        <p:spPr>
          <a:xfrm>
            <a:off x="-59039" y="3422958"/>
            <a:ext cx="3644088" cy="1425556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screen&#10;&#10;Description automatically generated">
            <a:extLst>
              <a:ext uri="{FF2B5EF4-FFF2-40B4-BE49-F238E27FC236}">
                <a16:creationId xmlns:a16="http://schemas.microsoft.com/office/drawing/2014/main" id="{4E1EA969-E39D-4604-A234-31BE21D42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025" y="342572"/>
            <a:ext cx="2187940" cy="5486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1B14C0A-157E-406B-B6EA-284B80089A5C}"/>
              </a:ext>
            </a:extLst>
          </p:cNvPr>
          <p:cNvSpPr/>
          <p:nvPr/>
        </p:nvSpPr>
        <p:spPr>
          <a:xfrm>
            <a:off x="-71682" y="4781272"/>
            <a:ext cx="4758529" cy="3063317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44435D-8C0C-43BE-A683-8891A0A51669}"/>
              </a:ext>
            </a:extLst>
          </p:cNvPr>
          <p:cNvSpPr txBox="1"/>
          <p:nvPr/>
        </p:nvSpPr>
        <p:spPr>
          <a:xfrm>
            <a:off x="354354" y="4639557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Futura For Stryker" panose="020B0802020204020204" pitchFamily="34" charset="0"/>
              </a:rPr>
              <a:t>Stryker education</a:t>
            </a:r>
            <a:endParaRPr lang="en-US" sz="2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F987C74-1D46-428E-83C7-BF70D976E382}"/>
              </a:ext>
            </a:extLst>
          </p:cNvPr>
          <p:cNvCxnSpPr>
            <a:cxnSpLocks/>
          </p:cNvCxnSpPr>
          <p:nvPr/>
        </p:nvCxnSpPr>
        <p:spPr>
          <a:xfrm>
            <a:off x="432451" y="6452937"/>
            <a:ext cx="4025255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11A97BE3-702A-43EB-B11E-F3B43D120800}"/>
              </a:ext>
            </a:extLst>
          </p:cNvPr>
          <p:cNvSpPr/>
          <p:nvPr/>
        </p:nvSpPr>
        <p:spPr>
          <a:xfrm>
            <a:off x="341010" y="6394492"/>
            <a:ext cx="91440" cy="914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FCE9C90-DC5A-8573-E3BF-2EFFFD6C6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181" y="1616233"/>
            <a:ext cx="4054875" cy="492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C0DA61E-F16E-427D-A2A2-6450EB2EF860}"/>
              </a:ext>
            </a:extLst>
          </p:cNvPr>
          <p:cNvSpPr txBox="1"/>
          <p:nvPr/>
        </p:nvSpPr>
        <p:spPr>
          <a:xfrm>
            <a:off x="269574" y="6829347"/>
            <a:ext cx="1396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latin typeface="Futura For Stryker" panose="020B0802020204020204" pitchFamily="34" charset="0"/>
              </a:rPr>
              <a:t>Agenda</a:t>
            </a:r>
            <a:endParaRPr lang="en-US">
              <a:latin typeface="Futura For Stryker" panose="020B08020202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B5F26-853D-4050-A669-8E862AE006F7}"/>
              </a:ext>
            </a:extLst>
          </p:cNvPr>
          <p:cNvSpPr/>
          <p:nvPr/>
        </p:nvSpPr>
        <p:spPr>
          <a:xfrm>
            <a:off x="83740" y="3520025"/>
            <a:ext cx="3429000" cy="1208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DB7CC3-6C23-44FC-B437-A8BED550C933}"/>
              </a:ext>
            </a:extLst>
          </p:cNvPr>
          <p:cNvSpPr txBox="1"/>
          <p:nvPr/>
        </p:nvSpPr>
        <p:spPr>
          <a:xfrm>
            <a:off x="367778" y="3904904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latin typeface="Futura For Stryker" panose="020B0802020204020204" pitchFamily="34" charset="0"/>
              </a:rPr>
              <a:t>Take the next step</a:t>
            </a:r>
            <a:endParaRPr lang="en-US" sz="2400" dirty="0">
              <a:latin typeface="Futura For Stryker" panose="020B08020202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CDD09A-680B-6BD3-93D8-1D022973D773}"/>
              </a:ext>
            </a:extLst>
          </p:cNvPr>
          <p:cNvSpPr txBox="1"/>
          <p:nvPr/>
        </p:nvSpPr>
        <p:spPr>
          <a:xfrm>
            <a:off x="427445" y="4658912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Futura For Stryker" panose="020B0802020204020204" pitchFamily="34" charset="0"/>
              </a:rPr>
              <a:t>Stryker education</a:t>
            </a:r>
            <a:endParaRPr lang="en-US" sz="2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55058-CB8F-44CC-9DDF-FFF62A260048}"/>
              </a:ext>
            </a:extLst>
          </p:cNvPr>
          <p:cNvSpPr/>
          <p:nvPr/>
        </p:nvSpPr>
        <p:spPr>
          <a:xfrm>
            <a:off x="78729" y="4939957"/>
            <a:ext cx="4608118" cy="30735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68A7A3-40FB-405A-834D-E57F3BC6DC39}"/>
              </a:ext>
            </a:extLst>
          </p:cNvPr>
          <p:cNvSpPr/>
          <p:nvPr/>
        </p:nvSpPr>
        <p:spPr>
          <a:xfrm>
            <a:off x="229839" y="4453157"/>
            <a:ext cx="3880533" cy="914400"/>
          </a:xfrm>
          <a:prstGeom prst="rect">
            <a:avLst/>
          </a:prstGeom>
          <a:solidFill>
            <a:srgbClr val="FFB5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66CC68-9909-2766-15CD-05CF8F31124C}"/>
              </a:ext>
            </a:extLst>
          </p:cNvPr>
          <p:cNvSpPr txBox="1"/>
          <p:nvPr/>
        </p:nvSpPr>
        <p:spPr>
          <a:xfrm>
            <a:off x="478868" y="4626333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Futura For Stryker" panose="020B0802020204020204" pitchFamily="34" charset="0"/>
              </a:rPr>
              <a:t>Stryker education</a:t>
            </a:r>
            <a:endParaRPr lang="en-US" sz="2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615D1F-2D48-446C-97DF-80DC2A1630E2}"/>
              </a:ext>
            </a:extLst>
          </p:cNvPr>
          <p:cNvSpPr txBox="1"/>
          <p:nvPr/>
        </p:nvSpPr>
        <p:spPr>
          <a:xfrm>
            <a:off x="229839" y="5474835"/>
            <a:ext cx="4607419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sz="2400" dirty="0">
                <a:latin typeface="URWEgyptienneTOTLig"/>
              </a:rPr>
              <a:t>Triathlon Course</a:t>
            </a:r>
          </a:p>
          <a:p>
            <a:endParaRPr lang="tr-TR" sz="600" dirty="0">
              <a:latin typeface="URWEgyptienneTOTLig" panose="04000500000000000000" pitchFamily="82" charset="0"/>
            </a:endParaRPr>
          </a:p>
          <a:p>
            <a:r>
              <a:rPr lang="tr-TR" dirty="0">
                <a:latin typeface="Futura For Stryker" panose="020B0802020204020204" pitchFamily="34" charset="0"/>
              </a:rPr>
              <a:t>Agenda</a:t>
            </a:r>
            <a:endParaRPr lang="en-GB" dirty="0">
              <a:latin typeface="Futura For Stryker" panose="020B0802020204020204" pitchFamily="34" charset="0"/>
            </a:endParaRPr>
          </a:p>
          <a:p>
            <a:endParaRPr lang="tr-TR" sz="1600" b="1" dirty="0">
              <a:solidFill>
                <a:srgbClr val="FFC000"/>
              </a:solidFill>
              <a:latin typeface="Futura For Stryker"/>
            </a:endParaRPr>
          </a:p>
          <a:p>
            <a:pPr marR="67490" algn="l"/>
            <a:r>
              <a:rPr lang="tr-TR" sz="1800" b="1" i="0" u="none" strike="noStrike" baseline="0" dirty="0">
                <a:solidFill>
                  <a:srgbClr val="FFC000"/>
                </a:solidFill>
                <a:latin typeface="Futura For Stryker" panose="020B0802020204020204" pitchFamily="34" charset="0"/>
              </a:rPr>
              <a:t>25-26 April 2023</a:t>
            </a:r>
            <a:endParaRPr lang="tr-TR" sz="1800" b="0" i="0" u="none" strike="noStrike" baseline="0" dirty="0">
              <a:solidFill>
                <a:srgbClr val="FFB500"/>
              </a:solidFill>
              <a:latin typeface="Futura For Stryker" panose="020B0802020204020204" pitchFamily="34" charset="0"/>
            </a:endParaRPr>
          </a:p>
          <a:p>
            <a:pPr marR="66230" algn="l"/>
            <a:r>
              <a:rPr lang="tr-TR" sz="1800" b="1" i="0" u="none" strike="noStrike" baseline="0" dirty="0" err="1">
                <a:solidFill>
                  <a:srgbClr val="FFB500"/>
                </a:solidFill>
                <a:latin typeface="Futura For Stryker" panose="020B0802020204020204" pitchFamily="34" charset="0"/>
              </a:rPr>
              <a:t>InSITE</a:t>
            </a:r>
            <a:r>
              <a:rPr lang="tr-TR" sz="1800" b="1" i="0" u="none" strike="noStrike" baseline="0" dirty="0">
                <a:solidFill>
                  <a:srgbClr val="FFB500"/>
                </a:solidFill>
                <a:latin typeface="Futura For Stryker" panose="020B0802020204020204" pitchFamily="34" charset="0"/>
              </a:rPr>
              <a:t> Center, Istanbul</a:t>
            </a:r>
          </a:p>
          <a:p>
            <a:pPr marR="66230" algn="l"/>
            <a:endParaRPr lang="en-US" sz="1600" b="1" dirty="0">
              <a:solidFill>
                <a:srgbClr val="FFB500"/>
              </a:solidFill>
              <a:latin typeface="Futura For Stryker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2F2DAC0-A2F4-1B93-F778-A4F1A87B3604}"/>
              </a:ext>
            </a:extLst>
          </p:cNvPr>
          <p:cNvCxnSpPr>
            <a:cxnSpLocks/>
          </p:cNvCxnSpPr>
          <p:nvPr/>
        </p:nvCxnSpPr>
        <p:spPr>
          <a:xfrm>
            <a:off x="269574" y="6312930"/>
            <a:ext cx="4025255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2C74D2F-2252-5BB9-1F87-3FCA7F4F2FCA}"/>
              </a:ext>
            </a:extLst>
          </p:cNvPr>
          <p:cNvSpPr txBox="1"/>
          <p:nvPr/>
        </p:nvSpPr>
        <p:spPr>
          <a:xfrm>
            <a:off x="60452" y="7775109"/>
            <a:ext cx="3928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B500"/>
                </a:solidFill>
                <a:latin typeface="Futura For Stryker" panose="020B0802020204020204" pitchFamily="34" charset="0"/>
              </a:rPr>
              <a:t>Faculty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879EE6-1E7A-6FC3-FE01-194655DA7365}"/>
              </a:ext>
            </a:extLst>
          </p:cNvPr>
          <p:cNvSpPr txBox="1"/>
          <p:nvPr/>
        </p:nvSpPr>
        <p:spPr>
          <a:xfrm>
            <a:off x="4931148" y="9287987"/>
            <a:ext cx="16912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For Stryker" panose="020B0802020204020204" pitchFamily="34" charset="0"/>
                <a:ea typeface="+mn-ea"/>
                <a:cs typeface="+mn-cs"/>
              </a:rPr>
              <a:t>Nikolay Kornilov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For Stryker" panose="020B08020202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RWEgyptienneTOTLig" panose="04000500000000000000" pitchFamily="82" charset="0"/>
                <a:ea typeface="+mn-ea"/>
                <a:cs typeface="+mn-cs"/>
              </a:rPr>
              <a:t>Russia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RWEgyptienneTOTLig" panose="04000500000000000000" pitchFamily="8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687D84-0279-2D6E-2D69-0046ED52FD17}"/>
              </a:ext>
            </a:extLst>
          </p:cNvPr>
          <p:cNvSpPr txBox="1"/>
          <p:nvPr/>
        </p:nvSpPr>
        <p:spPr>
          <a:xfrm>
            <a:off x="3330195" y="9291297"/>
            <a:ext cx="1124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For Stryker" panose="020B0802020204020204" pitchFamily="34" charset="0"/>
                <a:ea typeface="+mn-ea"/>
                <a:cs typeface="+mn-cs"/>
              </a:rPr>
              <a:t>Fatih Yıldız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For Stryker" panose="020B08020202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RWEgyptienneTOTLig" panose="04000500000000000000" pitchFamily="82" charset="0"/>
                <a:ea typeface="+mn-ea"/>
                <a:cs typeface="+mn-cs"/>
              </a:rPr>
              <a:t>Turkey</a:t>
            </a:r>
          </a:p>
        </p:txBody>
      </p:sp>
      <p:pic>
        <p:nvPicPr>
          <p:cNvPr id="5" name="Picture 4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7D84CED1-42F9-334B-1268-3830B3171B3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7"/>
          <a:stretch/>
        </p:blipFill>
        <p:spPr>
          <a:xfrm>
            <a:off x="1353552" y="7825497"/>
            <a:ext cx="1106242" cy="14630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904217-01FE-9DE4-7B18-E2252915CAC7}"/>
              </a:ext>
            </a:extLst>
          </p:cNvPr>
          <p:cNvSpPr txBox="1"/>
          <p:nvPr/>
        </p:nvSpPr>
        <p:spPr>
          <a:xfrm>
            <a:off x="1260824" y="9287987"/>
            <a:ext cx="17477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Futura For Stryker" panose="020B0802020204020204" pitchFamily="34" charset="0"/>
              </a:rPr>
              <a:t>Jacobus D. </a:t>
            </a:r>
            <a:r>
              <a:rPr lang="en-US" sz="1200" dirty="0" err="1">
                <a:solidFill>
                  <a:prstClr val="black"/>
                </a:solidFill>
                <a:latin typeface="Futura For Stryker" panose="020B0802020204020204" pitchFamily="34" charset="0"/>
              </a:rPr>
              <a:t>Jordaan</a:t>
            </a:r>
            <a:endParaRPr lang="en-US" sz="1200" dirty="0">
              <a:solidFill>
                <a:prstClr val="black"/>
              </a:solidFill>
              <a:latin typeface="Futura For Stryker" panose="020B08020202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URWEgyptienneTOTLig" panose="04000500000000000000" pitchFamily="82" charset="0"/>
              </a:rPr>
              <a:t>South Africa </a:t>
            </a:r>
          </a:p>
        </p:txBody>
      </p:sp>
      <p:pic>
        <p:nvPicPr>
          <p:cNvPr id="10" name="Picture 9" descr="A person in a white shirt&#10;&#10;Description automatically generated with medium confidence">
            <a:extLst>
              <a:ext uri="{FF2B5EF4-FFF2-40B4-BE49-F238E27FC236}">
                <a16:creationId xmlns:a16="http://schemas.microsoft.com/office/drawing/2014/main" id="{CB693047-AF0D-2A1B-EC2D-E995EFBBE51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1"/>
          <a:stretch/>
        </p:blipFill>
        <p:spPr>
          <a:xfrm>
            <a:off x="3330195" y="7825497"/>
            <a:ext cx="1293758" cy="1463040"/>
          </a:xfrm>
          <a:prstGeom prst="rect">
            <a:avLst/>
          </a:prstGeom>
        </p:spPr>
      </p:pic>
      <p:pic>
        <p:nvPicPr>
          <p:cNvPr id="26" name="Picture 25" descr="A person in a bow tie&#10;&#10;Description automatically generated with medium confidence">
            <a:extLst>
              <a:ext uri="{FF2B5EF4-FFF2-40B4-BE49-F238E27FC236}">
                <a16:creationId xmlns:a16="http://schemas.microsoft.com/office/drawing/2014/main" id="{82EF9C9F-BBEB-8F91-F982-D840E79417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441" y="7717080"/>
            <a:ext cx="1245255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6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BD9B28-E0FC-4C00-BE99-12CAE77E2ECA}"/>
              </a:ext>
            </a:extLst>
          </p:cNvPr>
          <p:cNvSpPr/>
          <p:nvPr/>
        </p:nvSpPr>
        <p:spPr>
          <a:xfrm>
            <a:off x="-71681" y="267739"/>
            <a:ext cx="3644088" cy="1425556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3D3C79-7D3D-4610-A0B8-95A6026405F7}"/>
              </a:ext>
            </a:extLst>
          </p:cNvPr>
          <p:cNvSpPr/>
          <p:nvPr/>
        </p:nvSpPr>
        <p:spPr>
          <a:xfrm>
            <a:off x="1" y="368430"/>
            <a:ext cx="3429000" cy="1208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CA219B-FE83-4718-929A-0B6E787891B9}"/>
              </a:ext>
            </a:extLst>
          </p:cNvPr>
          <p:cNvSpPr/>
          <p:nvPr/>
        </p:nvSpPr>
        <p:spPr>
          <a:xfrm>
            <a:off x="-71681" y="1476604"/>
            <a:ext cx="6905618" cy="8161657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88A9FB-6587-46B3-8739-CEA3EBDE5ADB}"/>
              </a:ext>
            </a:extLst>
          </p:cNvPr>
          <p:cNvSpPr/>
          <p:nvPr/>
        </p:nvSpPr>
        <p:spPr>
          <a:xfrm>
            <a:off x="-25400" y="1577294"/>
            <a:ext cx="6599362" cy="8328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C8C3E8-319A-455C-84C0-D51012A5808B}"/>
              </a:ext>
            </a:extLst>
          </p:cNvPr>
          <p:cNvSpPr/>
          <p:nvPr/>
        </p:nvSpPr>
        <p:spPr>
          <a:xfrm>
            <a:off x="284037" y="1178095"/>
            <a:ext cx="3657600" cy="914400"/>
          </a:xfrm>
          <a:prstGeom prst="rect">
            <a:avLst/>
          </a:prstGeom>
          <a:solidFill>
            <a:srgbClr val="FFB5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694BE2-C290-422F-982A-C840E8CE1FBE}"/>
              </a:ext>
            </a:extLst>
          </p:cNvPr>
          <p:cNvSpPr txBox="1"/>
          <p:nvPr/>
        </p:nvSpPr>
        <p:spPr>
          <a:xfrm>
            <a:off x="284038" y="629661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>
                <a:latin typeface="Futura For Stryker" panose="020B0802020204020204" pitchFamily="34" charset="0"/>
              </a:rPr>
              <a:t>Take the next step</a:t>
            </a:r>
            <a:endParaRPr lang="en-US" sz="2400">
              <a:latin typeface="Futura For Stryker" panose="020B08020202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8B7826-9264-4C94-BE41-38376DF0021C}"/>
              </a:ext>
            </a:extLst>
          </p:cNvPr>
          <p:cNvSpPr txBox="1"/>
          <p:nvPr/>
        </p:nvSpPr>
        <p:spPr>
          <a:xfrm>
            <a:off x="354354" y="1334889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>
                <a:solidFill>
                  <a:schemeClr val="bg1"/>
                </a:solidFill>
                <a:latin typeface="Futura For Stryker" panose="020B0802020204020204" pitchFamily="34" charset="0"/>
              </a:rPr>
              <a:t>Stryker education</a:t>
            </a:r>
            <a:endParaRPr lang="en-US" sz="240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4E7C20D-B5AB-4D65-8A28-70C877C254C9}"/>
              </a:ext>
            </a:extLst>
          </p:cNvPr>
          <p:cNvGrpSpPr/>
          <p:nvPr/>
        </p:nvGrpSpPr>
        <p:grpSpPr>
          <a:xfrm>
            <a:off x="427218" y="2521788"/>
            <a:ext cx="6172144" cy="91440"/>
            <a:chOff x="386786" y="3483549"/>
            <a:chExt cx="6172144" cy="9144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FC31DDA-A542-4B24-A7ED-08AD7A7F24E2}"/>
                </a:ext>
              </a:extLst>
            </p:cNvPr>
            <p:cNvCxnSpPr>
              <a:cxnSpLocks/>
            </p:cNvCxnSpPr>
            <p:nvPr/>
          </p:nvCxnSpPr>
          <p:spPr>
            <a:xfrm>
              <a:off x="432450" y="3529269"/>
              <a:ext cx="6126480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804F4DE-9889-4CAB-9B5A-9AB3897190C1}"/>
                </a:ext>
              </a:extLst>
            </p:cNvPr>
            <p:cNvSpPr/>
            <p:nvPr/>
          </p:nvSpPr>
          <p:spPr>
            <a:xfrm>
              <a:off x="386786" y="3483549"/>
              <a:ext cx="91440" cy="91440"/>
            </a:xfrm>
            <a:prstGeom prst="ellipse">
              <a:avLst/>
            </a:prstGeom>
            <a:solidFill>
              <a:srgbClr val="FFB5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CCA2BB2-5257-418D-9E45-770DBEF88A30}"/>
              </a:ext>
            </a:extLst>
          </p:cNvPr>
          <p:cNvSpPr/>
          <p:nvPr/>
        </p:nvSpPr>
        <p:spPr>
          <a:xfrm>
            <a:off x="351842" y="2146614"/>
            <a:ext cx="6247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URWEgyptienneTOTLig"/>
              </a:rPr>
              <a:t>EEMEA Primary Knee Course </a:t>
            </a:r>
            <a:endParaRPr lang="tr-TR" sz="2000" dirty="0">
              <a:latin typeface="URWEgyptienneTOTLig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89E8AC-A2EC-4C9F-BE05-FA5032E8A707}"/>
              </a:ext>
            </a:extLst>
          </p:cNvPr>
          <p:cNvSpPr txBox="1"/>
          <p:nvPr/>
        </p:nvSpPr>
        <p:spPr>
          <a:xfrm>
            <a:off x="351842" y="2583455"/>
            <a:ext cx="6110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rgbClr val="FFB500"/>
                </a:solidFill>
                <a:latin typeface="Futura For Stryker" panose="020B0802020204020204" pitchFamily="34" charset="0"/>
              </a:rPr>
              <a:t>25-26 April 2023, InSITE Center, Istanbul</a:t>
            </a:r>
            <a:endParaRPr lang="en-US" sz="1400" dirty="0">
              <a:solidFill>
                <a:srgbClr val="FFB500"/>
              </a:solidFill>
              <a:latin typeface="Futura For Stryker" panose="020B08020202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3F44EB-373F-459F-B0D6-F732EA35036F}"/>
              </a:ext>
            </a:extLst>
          </p:cNvPr>
          <p:cNvSpPr/>
          <p:nvPr/>
        </p:nvSpPr>
        <p:spPr>
          <a:xfrm>
            <a:off x="351844" y="2876733"/>
            <a:ext cx="4061192" cy="369333"/>
          </a:xfrm>
          <a:prstGeom prst="rect">
            <a:avLst/>
          </a:prstGeom>
          <a:solidFill>
            <a:srgbClr val="FFB5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356732-9E9B-4C1E-A0F4-8703330FA4E5}"/>
              </a:ext>
            </a:extLst>
          </p:cNvPr>
          <p:cNvSpPr/>
          <p:nvPr/>
        </p:nvSpPr>
        <p:spPr>
          <a:xfrm>
            <a:off x="464009" y="2909427"/>
            <a:ext cx="25074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Day 1</a:t>
            </a:r>
            <a:r>
              <a:rPr lang="tr-TR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: 25 April,</a:t>
            </a:r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latin typeface="Futura For Stryker" panose="020B0802020204020204" pitchFamily="34" charset="0"/>
              </a:rPr>
              <a:t>Tuesday</a:t>
            </a:r>
            <a:endParaRPr lang="en-US" sz="1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478656-D240-4867-BA6A-75C5B647E11B}"/>
              </a:ext>
            </a:extLst>
          </p:cNvPr>
          <p:cNvSpPr/>
          <p:nvPr/>
        </p:nvSpPr>
        <p:spPr>
          <a:xfrm>
            <a:off x="395499" y="6183434"/>
            <a:ext cx="24898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Day 2</a:t>
            </a:r>
            <a:r>
              <a:rPr lang="tr-TR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: </a:t>
            </a:r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28 June</a:t>
            </a:r>
            <a:r>
              <a:rPr lang="tr-TR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,</a:t>
            </a:r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 Tuesday</a:t>
            </a:r>
            <a:endParaRPr lang="en-US" sz="1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8D9FFE2-FC12-BD45-3B6E-03537CFBF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29974"/>
              </p:ext>
            </p:extLst>
          </p:nvPr>
        </p:nvGraphicFramePr>
        <p:xfrm>
          <a:off x="204788" y="3384607"/>
          <a:ext cx="6110503" cy="4486528"/>
        </p:xfrm>
        <a:graphic>
          <a:graphicData uri="http://schemas.openxmlformats.org/drawingml/2006/table">
            <a:tbl>
              <a:tblPr/>
              <a:tblGrid>
                <a:gridCol w="830766">
                  <a:extLst>
                    <a:ext uri="{9D8B030D-6E8A-4147-A177-3AD203B41FA5}">
                      <a16:colId xmlns:a16="http://schemas.microsoft.com/office/drawing/2014/main" val="3733990956"/>
                    </a:ext>
                  </a:extLst>
                </a:gridCol>
                <a:gridCol w="4131968">
                  <a:extLst>
                    <a:ext uri="{9D8B030D-6E8A-4147-A177-3AD203B41FA5}">
                      <a16:colId xmlns:a16="http://schemas.microsoft.com/office/drawing/2014/main" val="3071678074"/>
                    </a:ext>
                  </a:extLst>
                </a:gridCol>
                <a:gridCol w="1147769">
                  <a:extLst>
                    <a:ext uri="{9D8B030D-6E8A-4147-A177-3AD203B41FA5}">
                      <a16:colId xmlns:a16="http://schemas.microsoft.com/office/drawing/2014/main" val="3754206311"/>
                    </a:ext>
                  </a:extLst>
                </a:gridCol>
              </a:tblGrid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:00-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Registration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 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541198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09:30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:00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InSITE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Center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surgical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floor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tour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Cem Sever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15149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:00-1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Welcome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&amp;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Introduction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Cem Sever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791516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History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wall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workshop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Faculty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+ Stryker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779365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:30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Replacing the native knee establishing 3, 2, 1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251572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:30-1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50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Coffee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Break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24900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50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Surgical philosophies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28114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12:10-12:30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The Importance of 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the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</a:t>
                      </a:r>
                      <a:r>
                        <a:rPr lang="tr-T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entry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hole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573831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The Importance of joint line 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(How do you restore it and what are your considerations?)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440069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Posterior reference vs Anterior referencing 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(Which do you use and why?)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617418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13:20-14:30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Lunch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Break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12728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:30-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:45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The importance of tibial alignment and tibial slope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059154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:45-1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:00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Triathlon 6 key differentiators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Stryker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855685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:00-17: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Triathlon dry bones instrumentation workshop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All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179403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17: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Day 1 Close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 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802155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19:30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Group Dinner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 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964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58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BD9B28-E0FC-4C00-BE99-12CAE77E2ECA}"/>
              </a:ext>
            </a:extLst>
          </p:cNvPr>
          <p:cNvSpPr/>
          <p:nvPr/>
        </p:nvSpPr>
        <p:spPr>
          <a:xfrm>
            <a:off x="-71681" y="267739"/>
            <a:ext cx="3644088" cy="1425556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3D3C79-7D3D-4610-A0B8-95A6026405F7}"/>
              </a:ext>
            </a:extLst>
          </p:cNvPr>
          <p:cNvSpPr/>
          <p:nvPr/>
        </p:nvSpPr>
        <p:spPr>
          <a:xfrm>
            <a:off x="1" y="368430"/>
            <a:ext cx="3429000" cy="1208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CA219B-FE83-4718-929A-0B6E787891B9}"/>
              </a:ext>
            </a:extLst>
          </p:cNvPr>
          <p:cNvSpPr/>
          <p:nvPr/>
        </p:nvSpPr>
        <p:spPr>
          <a:xfrm>
            <a:off x="-71681" y="1476604"/>
            <a:ext cx="6905618" cy="8161657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88A9FB-6587-46B3-8739-CEA3EBDE5ADB}"/>
              </a:ext>
            </a:extLst>
          </p:cNvPr>
          <p:cNvSpPr/>
          <p:nvPr/>
        </p:nvSpPr>
        <p:spPr>
          <a:xfrm>
            <a:off x="-25400" y="1577294"/>
            <a:ext cx="6599362" cy="8328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C8C3E8-319A-455C-84C0-D51012A5808B}"/>
              </a:ext>
            </a:extLst>
          </p:cNvPr>
          <p:cNvSpPr/>
          <p:nvPr/>
        </p:nvSpPr>
        <p:spPr>
          <a:xfrm>
            <a:off x="284037" y="1178095"/>
            <a:ext cx="3657600" cy="914400"/>
          </a:xfrm>
          <a:prstGeom prst="rect">
            <a:avLst/>
          </a:prstGeom>
          <a:solidFill>
            <a:srgbClr val="FFB5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694BE2-C290-422F-982A-C840E8CE1FBE}"/>
              </a:ext>
            </a:extLst>
          </p:cNvPr>
          <p:cNvSpPr txBox="1"/>
          <p:nvPr/>
        </p:nvSpPr>
        <p:spPr>
          <a:xfrm>
            <a:off x="284038" y="629661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>
                <a:latin typeface="Futura For Stryker" panose="020B0802020204020204" pitchFamily="34" charset="0"/>
              </a:rPr>
              <a:t>Take the next step</a:t>
            </a:r>
            <a:endParaRPr lang="en-US" sz="2400">
              <a:latin typeface="Futura For Stryker" panose="020B08020202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8B7826-9264-4C94-BE41-38376DF0021C}"/>
              </a:ext>
            </a:extLst>
          </p:cNvPr>
          <p:cNvSpPr txBox="1"/>
          <p:nvPr/>
        </p:nvSpPr>
        <p:spPr>
          <a:xfrm>
            <a:off x="354354" y="1334889"/>
            <a:ext cx="314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>
                <a:solidFill>
                  <a:schemeClr val="bg1"/>
                </a:solidFill>
                <a:latin typeface="Futura For Stryker" panose="020B0802020204020204" pitchFamily="34" charset="0"/>
              </a:rPr>
              <a:t>Stryker education</a:t>
            </a:r>
            <a:endParaRPr lang="en-US" sz="240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4E7C20D-B5AB-4D65-8A28-70C877C254C9}"/>
              </a:ext>
            </a:extLst>
          </p:cNvPr>
          <p:cNvGrpSpPr/>
          <p:nvPr/>
        </p:nvGrpSpPr>
        <p:grpSpPr>
          <a:xfrm>
            <a:off x="427218" y="2521788"/>
            <a:ext cx="6172144" cy="91440"/>
            <a:chOff x="386786" y="3483549"/>
            <a:chExt cx="6172144" cy="9144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FC31DDA-A542-4B24-A7ED-08AD7A7F24E2}"/>
                </a:ext>
              </a:extLst>
            </p:cNvPr>
            <p:cNvCxnSpPr>
              <a:cxnSpLocks/>
            </p:cNvCxnSpPr>
            <p:nvPr/>
          </p:nvCxnSpPr>
          <p:spPr>
            <a:xfrm>
              <a:off x="432450" y="3529269"/>
              <a:ext cx="6126480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804F4DE-9889-4CAB-9B5A-9AB3897190C1}"/>
                </a:ext>
              </a:extLst>
            </p:cNvPr>
            <p:cNvSpPr/>
            <p:nvPr/>
          </p:nvSpPr>
          <p:spPr>
            <a:xfrm>
              <a:off x="386786" y="3483549"/>
              <a:ext cx="91440" cy="91440"/>
            </a:xfrm>
            <a:prstGeom prst="ellipse">
              <a:avLst/>
            </a:prstGeom>
            <a:solidFill>
              <a:srgbClr val="FFB5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CCA2BB2-5257-418D-9E45-770DBEF88A30}"/>
              </a:ext>
            </a:extLst>
          </p:cNvPr>
          <p:cNvSpPr/>
          <p:nvPr/>
        </p:nvSpPr>
        <p:spPr>
          <a:xfrm>
            <a:off x="351842" y="2146614"/>
            <a:ext cx="6247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URWEgyptienneTOTLig"/>
              </a:rPr>
              <a:t>EEMEA Primary Knee Course </a:t>
            </a:r>
            <a:endParaRPr lang="tr-TR" sz="2000" dirty="0">
              <a:latin typeface="URWEgyptienneTOTLig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89E8AC-A2EC-4C9F-BE05-FA5032E8A707}"/>
              </a:ext>
            </a:extLst>
          </p:cNvPr>
          <p:cNvSpPr txBox="1"/>
          <p:nvPr/>
        </p:nvSpPr>
        <p:spPr>
          <a:xfrm>
            <a:off x="351842" y="2583455"/>
            <a:ext cx="6110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rgbClr val="FFB500"/>
                </a:solidFill>
                <a:latin typeface="Futura For Stryker" panose="020B0802020204020204" pitchFamily="34" charset="0"/>
              </a:rPr>
              <a:t>25-26 April 2023, </a:t>
            </a:r>
            <a:r>
              <a:rPr lang="tr-TR" sz="1400" dirty="0" err="1">
                <a:solidFill>
                  <a:srgbClr val="FFB500"/>
                </a:solidFill>
                <a:latin typeface="Futura For Stryker" panose="020B0802020204020204" pitchFamily="34" charset="0"/>
              </a:rPr>
              <a:t>InSITE</a:t>
            </a:r>
            <a:r>
              <a:rPr lang="tr-TR" sz="1400" dirty="0">
                <a:solidFill>
                  <a:srgbClr val="FFB500"/>
                </a:solidFill>
                <a:latin typeface="Futura For Stryker" panose="020B0802020204020204" pitchFamily="34" charset="0"/>
              </a:rPr>
              <a:t> Center, Istanbul</a:t>
            </a:r>
            <a:endParaRPr lang="en-US" sz="1400" dirty="0">
              <a:solidFill>
                <a:srgbClr val="FFB500"/>
              </a:solidFill>
              <a:latin typeface="Futura For Stryker" panose="020B08020202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3F44EB-373F-459F-B0D6-F732EA35036F}"/>
              </a:ext>
            </a:extLst>
          </p:cNvPr>
          <p:cNvSpPr/>
          <p:nvPr/>
        </p:nvSpPr>
        <p:spPr>
          <a:xfrm>
            <a:off x="351844" y="2876733"/>
            <a:ext cx="4061192" cy="369333"/>
          </a:xfrm>
          <a:prstGeom prst="rect">
            <a:avLst/>
          </a:prstGeom>
          <a:solidFill>
            <a:srgbClr val="FFB5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356732-9E9B-4C1E-A0F4-8703330FA4E5}"/>
              </a:ext>
            </a:extLst>
          </p:cNvPr>
          <p:cNvSpPr/>
          <p:nvPr/>
        </p:nvSpPr>
        <p:spPr>
          <a:xfrm>
            <a:off x="464009" y="2909427"/>
            <a:ext cx="28496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Day </a:t>
            </a:r>
            <a:r>
              <a:rPr lang="tr-TR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2: 26 April,</a:t>
            </a:r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 </a:t>
            </a:r>
            <a:r>
              <a:rPr lang="tr-TR" sz="1400" dirty="0" err="1">
                <a:solidFill>
                  <a:schemeClr val="bg1"/>
                </a:solidFill>
                <a:latin typeface="Futura For Stryker" panose="020B0802020204020204" pitchFamily="34" charset="0"/>
              </a:rPr>
              <a:t>Wednesday</a:t>
            </a:r>
            <a:endParaRPr lang="en-US" sz="1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478656-D240-4867-BA6A-75C5B647E11B}"/>
              </a:ext>
            </a:extLst>
          </p:cNvPr>
          <p:cNvSpPr/>
          <p:nvPr/>
        </p:nvSpPr>
        <p:spPr>
          <a:xfrm>
            <a:off x="395499" y="6183434"/>
            <a:ext cx="24898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Day 2</a:t>
            </a:r>
            <a:r>
              <a:rPr lang="tr-TR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: </a:t>
            </a:r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28 June</a:t>
            </a:r>
            <a:r>
              <a:rPr lang="tr-TR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,</a:t>
            </a:r>
            <a:r>
              <a:rPr lang="en-GB" sz="1400" dirty="0">
                <a:solidFill>
                  <a:schemeClr val="bg1"/>
                </a:solidFill>
                <a:latin typeface="Futura For Stryker" panose="020B0802020204020204" pitchFamily="34" charset="0"/>
              </a:rPr>
              <a:t> Tuesday</a:t>
            </a:r>
            <a:endParaRPr lang="en-US" sz="1400" dirty="0">
              <a:solidFill>
                <a:schemeClr val="bg1"/>
              </a:solidFill>
              <a:latin typeface="Futura For Stryker" panose="020B0802020204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B9E54B5-ECB3-FD59-A6C2-5DBBF8D20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97031"/>
              </p:ext>
            </p:extLst>
          </p:nvPr>
        </p:nvGraphicFramePr>
        <p:xfrm>
          <a:off x="316769" y="3654898"/>
          <a:ext cx="5915024" cy="2856988"/>
        </p:xfrm>
        <a:graphic>
          <a:graphicData uri="http://schemas.openxmlformats.org/drawingml/2006/table">
            <a:tbl>
              <a:tblPr/>
              <a:tblGrid>
                <a:gridCol w="804189">
                  <a:extLst>
                    <a:ext uri="{9D8B030D-6E8A-4147-A177-3AD203B41FA5}">
                      <a16:colId xmlns:a16="http://schemas.microsoft.com/office/drawing/2014/main" val="2393701956"/>
                    </a:ext>
                  </a:extLst>
                </a:gridCol>
                <a:gridCol w="3999784">
                  <a:extLst>
                    <a:ext uri="{9D8B030D-6E8A-4147-A177-3AD203B41FA5}">
                      <a16:colId xmlns:a16="http://schemas.microsoft.com/office/drawing/2014/main" val="2930278260"/>
                    </a:ext>
                  </a:extLst>
                </a:gridCol>
                <a:gridCol w="1111051">
                  <a:extLst>
                    <a:ext uri="{9D8B030D-6E8A-4147-A177-3AD203B41FA5}">
                      <a16:colId xmlns:a16="http://schemas.microsoft.com/office/drawing/2014/main" val="302586467"/>
                    </a:ext>
                  </a:extLst>
                </a:gridCol>
              </a:tblGrid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0-09: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Coffee and Welcome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 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114184"/>
                  </a:ext>
                </a:extLst>
              </a:tr>
              <a:tr h="89413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09: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Dynamic Triathlon Cadaveric Lab Session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</a:br>
                      <a:r>
                        <a:rPr lang="en-US" sz="900" b="1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 Knee Surgical Steps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importance of the entry hole</a:t>
                      </a:r>
                      <a:b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importance of the joint line</a:t>
                      </a:r>
                      <a:b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Posterior Reference vs Anterior Referencing</a:t>
                      </a:r>
                      <a:b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importance of tibial alignment/slope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243050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45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Coffee Break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 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756169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45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Triathlon clinical evidence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Stryker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761320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Pre-Op case discussions + Case studies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248546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12: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2:50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Group feedback on knee replacements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</a:p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783870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2:5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0-1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:</a:t>
                      </a:r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0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Meeting wrap-up and close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HCP Faculty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+ 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HumstSlab712 BT" panose="02040603040506030204" pitchFamily="18" charset="0"/>
                      </a:endParaRPr>
                    </a:p>
                    <a:p>
                      <a:pPr marL="0" marR="0" lvl="0" indent="0" algn="l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Cem Sever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343090"/>
                  </a:ext>
                </a:extLst>
              </a:tr>
              <a:tr h="28040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Futura For Stryker" panose="020B0802020204020204" pitchFamily="34" charset="0"/>
                        </a:rPr>
                        <a:t>13:00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Futura For Stryker" panose="020B0802020204020204" pitchFamily="34" charset="0"/>
                      </a:endParaRP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Lunch and Transfer/Departures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umstSlab712 BT" panose="02040603040506030204" pitchFamily="18" charset="0"/>
                        </a:rPr>
                        <a:t> </a:t>
                      </a:r>
                    </a:p>
                  </a:txBody>
                  <a:tcPr marL="5291" marR="5291" marT="529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510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52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044273D9A0094C9C53D284E281427C" ma:contentTypeVersion="4" ma:contentTypeDescription="Create a new document." ma:contentTypeScope="" ma:versionID="6e44afa853a9b82976e308e73c8cd6f3">
  <xsd:schema xmlns:xsd="http://www.w3.org/2001/XMLSchema" xmlns:xs="http://www.w3.org/2001/XMLSchema" xmlns:p="http://schemas.microsoft.com/office/2006/metadata/properties" xmlns:ns2="d7cb2b17-b649-4230-8f3a-0974cdeeca1a" xmlns:ns3="94848fef-bbcf-4db7-a771-30ca058e28f3" targetNamespace="http://schemas.microsoft.com/office/2006/metadata/properties" ma:root="true" ma:fieldsID="ea1092f44317b92549ec9fc4a29ceb2c" ns2:_="" ns3:_="">
    <xsd:import namespace="d7cb2b17-b649-4230-8f3a-0974cdeeca1a"/>
    <xsd:import namespace="94848fef-bbcf-4db7-a771-30ca058e2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b2b17-b649-4230-8f3a-0974cdeec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48fef-bbcf-4db7-a771-30ca058e2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C040D5-7A0B-47F8-80D9-A04716A0A8DC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d7cb2b17-b649-4230-8f3a-0974cdeeca1a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6BE855-2003-47ED-A547-DBDE05FA4FF2}"/>
</file>

<file path=customXml/itemProps3.xml><?xml version="1.0" encoding="utf-8"?>
<ds:datastoreItem xmlns:ds="http://schemas.openxmlformats.org/officeDocument/2006/customXml" ds:itemID="{B91FD34B-48D5-4FEA-8FE0-32581B2754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422</Words>
  <Application>Microsoft Office PowerPoint</Application>
  <PresentationFormat>A4 Paper (210x297 mm)</PresentationFormat>
  <Paragraphs>103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Futura For Stryker</vt:lpstr>
      <vt:lpstr>HumstSlab712 BT</vt:lpstr>
      <vt:lpstr>URWEgyptienneTOTLig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Sencer, Gokce</dc:creator>
  <cp:lastModifiedBy>Yavuz, Nisa</cp:lastModifiedBy>
  <cp:revision>8</cp:revision>
  <dcterms:created xsi:type="dcterms:W3CDTF">2020-07-21T09:10:29Z</dcterms:created>
  <dcterms:modified xsi:type="dcterms:W3CDTF">2023-03-09T17:07:30Z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0x010100A0044273D9A0094C9C53D284E281427C</vt:lpwstr>
  </property>
</Properties>
</file>